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12192000" cy="6858000"/>
  <p:notesSz cx="6886575" cy="100187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6A180FCC-673E-4782-8859-7CFA5E3F1E2A}">
          <p14:sldIdLst>
            <p14:sldId id="256"/>
            <p14:sldId id="257"/>
            <p14:sldId id="258"/>
            <p14:sldId id="259"/>
            <p14:sldId id="260"/>
            <p14:sldId id="265"/>
            <p14:sldId id="261"/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sa@amsop.com.br" initials="e" lastIdx="1" clrIdx="0">
    <p:extLst>
      <p:ext uri="{19B8F6BF-5375-455C-9EA6-DF929625EA0E}">
        <p15:presenceInfo xmlns:p15="http://schemas.microsoft.com/office/powerpoint/2012/main" userId="485fcd25120f539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52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A09-40B8-B716-3D71B908F70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A09-40B8-B716-3D71B908F70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Planilha1!$A$3:$A$4</c:f>
              <c:strCache>
                <c:ptCount val="2"/>
                <c:pt idx="0">
                  <c:v>Rural</c:v>
                </c:pt>
                <c:pt idx="1">
                  <c:v>Urbana</c:v>
                </c:pt>
              </c:strCache>
            </c:strRef>
          </c:cat>
          <c:val>
            <c:numRef>
              <c:f>Planilha1!$B$3:$B$4</c:f>
              <c:numCache>
                <c:formatCode>General</c:formatCode>
                <c:ptCount val="2"/>
                <c:pt idx="0">
                  <c:v>442</c:v>
                </c:pt>
                <c:pt idx="1">
                  <c:v>272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A09-40B8-B716-3D71B908F70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97785527674091"/>
          <c:y val="3.8095238095238099E-2"/>
          <c:w val="0.49096501345636295"/>
          <c:h val="0.9355311355311355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2BF-42AD-92D8-AC2DD1C5045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2BF-42AD-92D8-AC2DD1C5045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2BF-42AD-92D8-AC2DD1C5045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2BF-42AD-92D8-AC2DD1C5045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Planilha1!$A$18:$A$21</c:f>
              <c:strCache>
                <c:ptCount val="4"/>
                <c:pt idx="0">
                  <c:v>Manhã</c:v>
                </c:pt>
                <c:pt idx="1">
                  <c:v>Tarde</c:v>
                </c:pt>
                <c:pt idx="2">
                  <c:v>Noite</c:v>
                </c:pt>
                <c:pt idx="3">
                  <c:v>Não respondeu</c:v>
                </c:pt>
              </c:strCache>
            </c:strRef>
          </c:cat>
          <c:val>
            <c:numRef>
              <c:f>Planilha1!$B$18:$B$21</c:f>
              <c:numCache>
                <c:formatCode>General</c:formatCode>
                <c:ptCount val="4"/>
                <c:pt idx="0">
                  <c:v>230</c:v>
                </c:pt>
                <c:pt idx="1">
                  <c:v>266</c:v>
                </c:pt>
                <c:pt idx="2">
                  <c:v>333</c:v>
                </c:pt>
                <c:pt idx="3">
                  <c:v>360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2BF-42AD-92D8-AC2DD1C50452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E2BF-42AD-92D8-AC2DD1C5045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E2BF-42AD-92D8-AC2DD1C5045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E2BF-42AD-92D8-AC2DD1C5045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E2BF-42AD-92D8-AC2DD1C5045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Planilha1!$A$18:$A$21</c:f>
              <c:strCache>
                <c:ptCount val="4"/>
                <c:pt idx="0">
                  <c:v>Manhã</c:v>
                </c:pt>
                <c:pt idx="1">
                  <c:v>Tarde</c:v>
                </c:pt>
                <c:pt idx="2">
                  <c:v>Noite</c:v>
                </c:pt>
                <c:pt idx="3">
                  <c:v>Não respondeu</c:v>
                </c:pt>
              </c:strCache>
            </c:strRef>
          </c:cat>
          <c:val>
            <c:numRef>
              <c:f>Planilha1!$C$18:$C$21</c:f>
              <c:numCache>
                <c:formatCode>0.00%</c:formatCode>
                <c:ptCount val="4"/>
                <c:pt idx="0">
                  <c:v>0.31040000000000001</c:v>
                </c:pt>
                <c:pt idx="1">
                  <c:v>0.2802</c:v>
                </c:pt>
                <c:pt idx="2">
                  <c:v>0.21440000000000001</c:v>
                </c:pt>
                <c:pt idx="3">
                  <c:v>0.19829999999999998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E2BF-42AD-92D8-AC2DD1C5045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</c:legendEntry>
      <c:layout>
        <c:manualLayout>
          <c:xMode val="edge"/>
          <c:yMode val="edge"/>
          <c:x val="0.76824578594342374"/>
          <c:y val="8.9010642900406681E-2"/>
          <c:w val="0.21421452318460193"/>
          <c:h val="0.591575437685673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140933373514927"/>
          <c:y val="0"/>
          <c:w val="0.37223783719811343"/>
          <c:h val="0.89076480245946554"/>
        </c:manualLayout>
      </c:layout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"/>
          <c:y val="0.15560466689317454"/>
          <c:w val="0.22091369013655901"/>
          <c:h val="0.679679215910140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362506155176939"/>
          <c:y val="0"/>
          <c:w val="0.36029338230095015"/>
          <c:h val="0.88307372362306535"/>
        </c:manualLayout>
      </c:layout>
      <c:pieChart>
        <c:varyColors val="1"/>
        <c:ser>
          <c:idx val="0"/>
          <c:order val="0"/>
          <c:explosion val="2"/>
          <c:dPt>
            <c:idx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53F-4F0A-86E5-93029FDD583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53F-4F0A-86E5-93029FDD583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53F-4F0A-86E5-93029FDD583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53F-4F0A-86E5-93029FDD5832}"/>
              </c:ext>
            </c:extLst>
          </c:dPt>
          <c:dPt>
            <c:idx val="4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53F-4F0A-86E5-93029FDD5832}"/>
              </c:ext>
            </c:extLst>
          </c:dPt>
          <c:dPt>
            <c:idx val="5"/>
            <c:bubble3D val="0"/>
            <c:explosion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353F-4F0A-86E5-93029FDD5832}"/>
              </c:ext>
            </c:extLst>
          </c:dPt>
          <c:dLbls>
            <c:dLbl>
              <c:idx val="1"/>
              <c:layout>
                <c:manualLayout>
                  <c:x val="-3.4962759856433538E-2"/>
                  <c:y val="0.1643437248249208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53F-4F0A-86E5-93029FDD5832}"/>
                </c:ext>
              </c:extLst>
            </c:dLbl>
            <c:dLbl>
              <c:idx val="2"/>
              <c:layout>
                <c:manualLayout>
                  <c:x val="-4.0601092456579356E-2"/>
                  <c:y val="0.1017400449101191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53F-4F0A-86E5-93029FDD5832}"/>
                </c:ext>
              </c:extLst>
            </c:dLbl>
            <c:dLbl>
              <c:idx val="3"/>
              <c:layout>
                <c:manualLayout>
                  <c:x val="-2.1474337940066198E-2"/>
                  <c:y val="7.898581347675265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53F-4F0A-86E5-93029FDD5832}"/>
                </c:ext>
              </c:extLst>
            </c:dLbl>
            <c:dLbl>
              <c:idx val="4"/>
              <c:layout>
                <c:manualLayout>
                  <c:x val="-4.4969140493845247E-2"/>
                  <c:y val="0.1547118803771045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53F-4F0A-86E5-93029FDD5832}"/>
                </c:ext>
              </c:extLst>
            </c:dLbl>
            <c:dLbl>
              <c:idx val="5"/>
              <c:layout>
                <c:manualLayout>
                  <c:x val="5.8052368647571607E-2"/>
                  <c:y val="-0.306227861764566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53F-4F0A-86E5-93029FDD58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Planilha1!$A$13:$A$18</c:f>
              <c:strCache>
                <c:ptCount val="6"/>
                <c:pt idx="0">
                  <c:v>Alimentos </c:v>
                </c:pt>
                <c:pt idx="1">
                  <c:v>Metalúrgica </c:v>
                </c:pt>
                <c:pt idx="2">
                  <c:v>Têxtil</c:v>
                </c:pt>
                <c:pt idx="3">
                  <c:v>Moveleira </c:v>
                </c:pt>
                <c:pt idx="4">
                  <c:v>Outras Atividades</c:v>
                </c:pt>
                <c:pt idx="5">
                  <c:v>Residencial</c:v>
                </c:pt>
              </c:strCache>
            </c:strRef>
          </c:cat>
          <c:val>
            <c:numRef>
              <c:f>Planilha1!$B$13:$B$18</c:f>
              <c:numCache>
                <c:formatCode>General</c:formatCode>
                <c:ptCount val="6"/>
                <c:pt idx="0">
                  <c:v>12</c:v>
                </c:pt>
                <c:pt idx="1">
                  <c:v>10</c:v>
                </c:pt>
                <c:pt idx="2">
                  <c:v>10</c:v>
                </c:pt>
                <c:pt idx="3">
                  <c:v>5</c:v>
                </c:pt>
                <c:pt idx="4">
                  <c:v>40</c:v>
                </c:pt>
                <c:pt idx="5">
                  <c:v>365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53F-4F0A-86E5-93029FDD5832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</c:legendEntry>
      <c:layout>
        <c:manualLayout>
          <c:xMode val="edge"/>
          <c:yMode val="edge"/>
          <c:x val="2.15087180168962E-3"/>
          <c:y val="7.2184855480400101E-2"/>
          <c:w val="0.20107352135153872"/>
          <c:h val="0.813220699824842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364929767622385"/>
          <c:y val="0"/>
          <c:w val="0.37487397699321129"/>
          <c:h val="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42D-4C33-99CC-656A41CA595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42D-4C33-99CC-656A41CA595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Planilha1!$A$21:$A$22</c:f>
              <c:strCache>
                <c:ptCount val="2"/>
                <c:pt idx="0">
                  <c:v>Sim </c:v>
                </c:pt>
                <c:pt idx="1">
                  <c:v>Não</c:v>
                </c:pt>
              </c:strCache>
            </c:strRef>
          </c:cat>
          <c:val>
            <c:numRef>
              <c:f>Planilha1!$B$21:$B$22</c:f>
              <c:numCache>
                <c:formatCode>General</c:formatCode>
                <c:ptCount val="2"/>
                <c:pt idx="0">
                  <c:v>260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42D-4C33-99CC-656A41CA595C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</c:legendEntry>
      <c:layout>
        <c:manualLayout>
          <c:xMode val="edge"/>
          <c:yMode val="edge"/>
          <c:x val="4.0056862152141985E-3"/>
          <c:y val="0.19476186833278583"/>
          <c:w val="7.2669544697985297E-2"/>
          <c:h val="0.453719054424612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296868032074031"/>
          <c:y val="9.9879672520506793E-3"/>
          <c:w val="0.37937265386462005"/>
          <c:h val="0.93131188410812182"/>
        </c:manualLayout>
      </c:layout>
      <c:pieChart>
        <c:varyColors val="1"/>
        <c:ser>
          <c:idx val="0"/>
          <c:order val="0"/>
          <c:explosion val="2"/>
          <c:dPt>
            <c:idx val="0"/>
            <c:bubble3D val="0"/>
            <c:explosion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914-4EF9-986B-224300CD3AFE}"/>
              </c:ext>
            </c:extLst>
          </c:dPt>
          <c:dPt>
            <c:idx val="1"/>
            <c:bubble3D val="0"/>
            <c:explosion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914-4EF9-986B-224300CD3AFE}"/>
              </c:ext>
            </c:extLst>
          </c:dPt>
          <c:dPt>
            <c:idx val="2"/>
            <c:bubble3D val="0"/>
            <c:explosion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914-4EF9-986B-224300CD3AF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Planilha1!$A$2:$A$4</c:f>
              <c:strCache>
                <c:ptCount val="3"/>
                <c:pt idx="0">
                  <c:v>Residencial </c:v>
                </c:pt>
                <c:pt idx="1">
                  <c:v>Comercial</c:v>
                </c:pt>
                <c:pt idx="2">
                  <c:v>Industrial</c:v>
                </c:pt>
              </c:strCache>
            </c:strRef>
          </c:cat>
          <c:val>
            <c:numRef>
              <c:f>Planilha1!$B$2:$B$4</c:f>
              <c:numCache>
                <c:formatCode>General</c:formatCode>
                <c:ptCount val="3"/>
                <c:pt idx="0">
                  <c:v>366</c:v>
                </c:pt>
                <c:pt idx="1">
                  <c:v>33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914-4EF9-986B-224300CD3AFE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</c:legendEntry>
      <c:layout>
        <c:manualLayout>
          <c:xMode val="edge"/>
          <c:yMode val="edge"/>
          <c:x val="2.1993557308147449E-2"/>
          <c:y val="0.14477991081610345"/>
          <c:w val="0.17846989824768464"/>
          <c:h val="0.58887429579587847"/>
        </c:manualLayout>
      </c:layout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512457681920196"/>
          <c:y val="0.13378793861497709"/>
          <c:w val="0.34781857430864627"/>
          <c:h val="0.8365560202402111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EDD-489E-BD61-E9605529BA0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EDD-489E-BD61-E9605529BA0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EDD-489E-BD61-E9605529BA0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Planilha1!$A$25:$A$27</c:f>
              <c:strCache>
                <c:ptCount val="3"/>
                <c:pt idx="0">
                  <c:v>Leiteira</c:v>
                </c:pt>
                <c:pt idx="1">
                  <c:v>Avicultura</c:v>
                </c:pt>
                <c:pt idx="2">
                  <c:v>Outras atividades</c:v>
                </c:pt>
              </c:strCache>
            </c:strRef>
          </c:cat>
          <c:val>
            <c:numRef>
              <c:f>Planilha1!$B$25:$B$27</c:f>
              <c:numCache>
                <c:formatCode>General</c:formatCode>
                <c:ptCount val="3"/>
                <c:pt idx="0">
                  <c:v>275</c:v>
                </c:pt>
                <c:pt idx="1">
                  <c:v>38</c:v>
                </c:pt>
                <c:pt idx="2">
                  <c:v>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EDD-489E-BD61-E9605529BA0C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</c:legendEntry>
      <c:layout>
        <c:manualLayout>
          <c:xMode val="edge"/>
          <c:yMode val="edge"/>
          <c:x val="1.2220890866902505E-2"/>
          <c:y val="0.33732569643784072"/>
          <c:w val="0.21106546464300657"/>
          <c:h val="0.510397951158930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084446360548187"/>
          <c:y val="7.5429791039649932E-2"/>
          <c:w val="0.40487765636406736"/>
          <c:h val="0.83959887284742074"/>
        </c:manualLayout>
      </c:layout>
      <c:pieChart>
        <c:varyColors val="1"/>
        <c:ser>
          <c:idx val="0"/>
          <c:order val="0"/>
          <c:explosion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943-482D-B941-527B2FA646D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943-482D-B941-527B2FA646D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Planilha1!$A$9:$A$10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Planilha1!$B$9:$B$10</c:f>
              <c:numCache>
                <c:formatCode>General</c:formatCode>
                <c:ptCount val="2"/>
                <c:pt idx="0">
                  <c:v>435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943-482D-B941-527B2FA646D3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</c:legendEntry>
      <c:layout>
        <c:manualLayout>
          <c:xMode val="edge"/>
          <c:yMode val="edge"/>
          <c:x val="0"/>
          <c:y val="0.20604701524243035"/>
          <c:w val="0.10800317465391275"/>
          <c:h val="0.330207086966266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4E9900-60BB-0366-23F4-9D303F091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4FA1734-AC6C-1E8A-C64F-73058D3BFB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7634B33-8CD2-117C-217B-3848ADFA4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66B6-8F44-4DB7-90EB-89FAD05F81DF}" type="datetimeFigureOut">
              <a:rPr lang="pt-BR" smtClean="0"/>
              <a:t>04/05/2022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119476-B743-5D55-3778-546225B21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9C0330C-63FA-D32E-2C3F-3C68593D8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26A9-0C2F-4781-92D6-4DDC0A82CF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8433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45ACA3-BE5D-AE1D-9CAA-A3E3B1BC0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8736295-BC64-0197-D2E8-50003B3188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BBDFA10-88DB-8B45-B05B-958EC619F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66B6-8F44-4DB7-90EB-89FAD05F81DF}" type="datetimeFigureOut">
              <a:rPr lang="pt-BR" smtClean="0"/>
              <a:t>04/05/2022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742A5CB-51C6-7FC9-DED6-9CCDD5124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E3BAF18-8A58-309F-175B-0FA224A53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26A9-0C2F-4781-92D6-4DDC0A82CF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3958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154D40A-E104-6EF7-C4F7-0DB8969F6D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AB16A44-66A7-E671-B4B7-37BB8B9AEF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ACDA24D-E936-81C5-3429-804CC75C1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66B6-8F44-4DB7-90EB-89FAD05F81DF}" type="datetimeFigureOut">
              <a:rPr lang="pt-BR" smtClean="0"/>
              <a:t>04/05/2022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23E139A-DF5C-1D4E-9FB0-DEDBC950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1EAFB2-3B66-872C-D4C9-53BD45B63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26A9-0C2F-4781-92D6-4DDC0A82CF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9345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A629A3-DEE7-D656-2857-5527BFA69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5F9243-0297-597E-C1F5-60563301E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6CE355-E82B-F3A4-AABF-E602FBEBC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66B6-8F44-4DB7-90EB-89FAD05F81DF}" type="datetimeFigureOut">
              <a:rPr lang="pt-BR" smtClean="0"/>
              <a:t>04/05/2022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D2CE2E-3BB7-0C78-89B7-E0BE18533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E91449C-C2CA-BDBB-48C3-810DAEAAD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26A9-0C2F-4781-92D6-4DDC0A82CF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1062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3DA866-D0FE-10C1-B223-719C43362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0E67476-76F1-2016-A52C-3D555923E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03162CE-BA4B-770C-1005-32F952B50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66B6-8F44-4DB7-90EB-89FAD05F81DF}" type="datetimeFigureOut">
              <a:rPr lang="pt-BR" smtClean="0"/>
              <a:t>04/05/2022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52EFDE-2968-DFE6-C904-FD0FA9B48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2118DB-A6FD-3E5A-07D6-63316FFDB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26A9-0C2F-4781-92D6-4DDC0A82CF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2707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E23F67-CE50-884F-7D0B-80C107605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2ECA26B-C0CB-1BE5-84DA-2B5D8E57AD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B094ABF-0FD5-DC78-2AB4-1857CA92FA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44497F8-5AF4-6431-9E40-1086D318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66B6-8F44-4DB7-90EB-89FAD05F81DF}" type="datetimeFigureOut">
              <a:rPr lang="pt-BR" smtClean="0"/>
              <a:t>04/05/2022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1B0B243-14C0-4204-003C-5DD6EDED7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8C6A626-1235-AA7E-1066-5ABF26A95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26A9-0C2F-4781-92D6-4DDC0A82CF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7240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9B1AC6-E8FF-8C80-AECE-40BD9D5DE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A39344C-EC27-B8D1-FDBA-A9915CD517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1CFEFCF-7903-366B-F8A5-273091C84A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C883D5A-E6E4-21E1-17E9-FCB7356605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9BF9247-C819-2C09-61D5-FF13CA2EFD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8B78087-262D-1EC5-6FA5-F4FC26178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66B6-8F44-4DB7-90EB-89FAD05F81DF}" type="datetimeFigureOut">
              <a:rPr lang="pt-BR" smtClean="0"/>
              <a:t>04/05/2022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C6A4087-43B9-A246-AEF4-4934D0C00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762E95E-B130-95FD-3604-EC905C299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26A9-0C2F-4781-92D6-4DDC0A82CF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5834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3D38EF-D2A8-9B29-4FD6-F0F7AE20D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BAAC504-BE48-EE2C-06AF-D7DB5B447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66B6-8F44-4DB7-90EB-89FAD05F81DF}" type="datetimeFigureOut">
              <a:rPr lang="pt-BR" smtClean="0"/>
              <a:t>04/05/2022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5CD79EC-C0A6-22A4-A19F-A3D31789F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7C78991-54EB-7DCF-201F-8FC6E96B0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26A9-0C2F-4781-92D6-4DDC0A82CF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0152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BF46D5E-9A96-2FD8-1F93-9B86C027F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66B6-8F44-4DB7-90EB-89FAD05F81DF}" type="datetimeFigureOut">
              <a:rPr lang="pt-BR" smtClean="0"/>
              <a:t>04/05/2022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A4C91F1-853C-26A3-95F1-9EB50D1BC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A2D4EF6-3AAB-20ED-B7D5-26D786F9A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26A9-0C2F-4781-92D6-4DDC0A82CF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8690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8E4AF6-9EB1-45BB-4477-FB0382776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AC00F9-EE4F-996D-212E-22A8C8F2E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24A13FD-FA7C-1EC7-FA05-DD68B4523E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2D7D021-8CFC-C2FF-19EF-6D7D9C27B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66B6-8F44-4DB7-90EB-89FAD05F81DF}" type="datetimeFigureOut">
              <a:rPr lang="pt-BR" smtClean="0"/>
              <a:t>04/05/2022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7014FCE-0F3D-AA36-7A2C-615F2F260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81B148F-1617-62DC-5E6E-1074E1416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26A9-0C2F-4781-92D6-4DDC0A82CF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7820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57794A-52B4-EE02-6687-D62DCCC3B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39E090A-4EC7-3415-825B-464F810D9F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CD2C82C-15F2-4C57-C070-23B5E97F5A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E76985F-3170-F96A-DA04-1D3A09EB2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66B6-8F44-4DB7-90EB-89FAD05F81DF}" type="datetimeFigureOut">
              <a:rPr lang="pt-BR" smtClean="0"/>
              <a:t>04/05/2022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4D81FFC-B009-5E48-D028-3FBEEF68A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95B1E2C-D6F9-706D-28EB-5AA36CF00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26A9-0C2F-4781-92D6-4DDC0A82CF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9474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163A434-89A2-BB4F-6C0C-F2C90F899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A734020-F4A6-A8BD-4C3C-E18A00D4C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D74E11D-DF4C-1BAC-39C8-AB020E7864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266B6-8F44-4DB7-90EB-89FAD05F81DF}" type="datetimeFigureOut">
              <a:rPr lang="pt-BR" smtClean="0"/>
              <a:t>04/05/2022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FF72C08-FF01-3A06-AC39-D23298B0E7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6A6F3E0-D3AE-FA9F-5C7E-8A68846539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626A9-0C2F-4781-92D6-4DDC0A82CF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9945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E8CCA0-B35E-C0F9-75FD-6BFB86D4AC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0653E4A-2548-FAC7-B1F9-9E4F11051B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0332" y="3429000"/>
            <a:ext cx="10139190" cy="255639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3200" b="1" dirty="0">
                <a:latin typeface="Arial Narrow" panose="020B0606020202030204" pitchFamily="34" charset="0"/>
              </a:rPr>
              <a:t>Respostas do Formulário para avaliação e comunicação direta referentes aos serviços prestados pela Copel à população do sudoeste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8EA801C-ED88-AF36-45C3-F6EFF45A2C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812" y="282722"/>
            <a:ext cx="11530376" cy="2556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026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E25C91-9D15-BA11-3E81-EBD2C5FDD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044" y="451606"/>
            <a:ext cx="11060935" cy="1769431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b="1" i="1" dirty="0">
                <a:latin typeface="Arial Narrow" panose="020B0606020202030204" pitchFamily="34" charset="0"/>
              </a:rPr>
              <a:t>Seção Rural:</a:t>
            </a:r>
            <a:br>
              <a:rPr lang="pt-BR" sz="4000" b="1" i="1" dirty="0">
                <a:latin typeface="Arial Narrow" panose="020B0606020202030204" pitchFamily="34" charset="0"/>
              </a:rPr>
            </a:br>
            <a:r>
              <a:rPr lang="pt-BR" sz="4000" b="1" dirty="0">
                <a:latin typeface="Arial Narrow" panose="020B0606020202030204" pitchFamily="34" charset="0"/>
              </a:rPr>
              <a:t>Ocorre oscilação e falta de energia elétrica com frequência?</a:t>
            </a:r>
            <a:br>
              <a:rPr lang="pt-BR" sz="4000" b="1" dirty="0">
                <a:latin typeface="Arial Narrow" panose="020B0606020202030204" pitchFamily="34" charset="0"/>
              </a:rPr>
            </a:br>
            <a:r>
              <a:rPr lang="pt-BR" sz="4000" b="1" dirty="0">
                <a:latin typeface="Arial Narrow" panose="020B0606020202030204" pitchFamily="34" charset="0"/>
              </a:rPr>
              <a:t>442 respostas</a:t>
            </a:r>
            <a:endParaRPr lang="pt-BR" sz="4000" dirty="0">
              <a:latin typeface="Arial Narrow" panose="020B060602020203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CB1E17-278C-9790-6499-CAF5D0E4FC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105ACD05-ABE7-A63C-61DB-C303F3806E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8846195"/>
              </p:ext>
            </p:extLst>
          </p:nvPr>
        </p:nvGraphicFramePr>
        <p:xfrm>
          <a:off x="782198" y="2088834"/>
          <a:ext cx="9885802" cy="4483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6711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70B3A6-678E-6D9F-31DC-E573CD135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410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i="1" dirty="0">
                <a:latin typeface="Arial Narrow" panose="020B0606020202030204" pitchFamily="34" charset="0"/>
              </a:rPr>
              <a:t>Municípios que responderam formulário da AMSOP</a:t>
            </a:r>
            <a:br>
              <a:rPr lang="pt-BR" b="1" i="1" dirty="0">
                <a:latin typeface="Arial Narrow" panose="020B0606020202030204" pitchFamily="34" charset="0"/>
              </a:rPr>
            </a:br>
            <a:r>
              <a:rPr lang="pt-BR" b="1" i="1" dirty="0">
                <a:latin typeface="Arial Narrow" panose="020B0606020202030204" pitchFamily="34" charset="0"/>
              </a:rPr>
              <a:t>Total de municípios 30 </a:t>
            </a:r>
            <a:br>
              <a:rPr lang="pt-BR" b="1" i="1" dirty="0">
                <a:latin typeface="Arial Narrow" panose="020B0606020202030204" pitchFamily="34" charset="0"/>
              </a:rPr>
            </a:br>
            <a:r>
              <a:rPr lang="pt-BR" b="1" i="1" dirty="0">
                <a:latin typeface="Arial Narrow" panose="020B0606020202030204" pitchFamily="34" charset="0"/>
              </a:rPr>
              <a:t>Total de formulários respondidos 714</a:t>
            </a:r>
          </a:p>
        </p:txBody>
      </p:sp>
      <p:graphicFrame>
        <p:nvGraphicFramePr>
          <p:cNvPr id="13" name="Espaço Reservado para Conteúdo 12">
            <a:extLst>
              <a:ext uri="{FF2B5EF4-FFF2-40B4-BE49-F238E27FC236}">
                <a16:creationId xmlns:a16="http://schemas.microsoft.com/office/drawing/2014/main" id="{B2082A6E-C040-0E97-87FB-8670B2610A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1029324"/>
              </p:ext>
            </p:extLst>
          </p:nvPr>
        </p:nvGraphicFramePr>
        <p:xfrm>
          <a:off x="898333" y="1961866"/>
          <a:ext cx="10395333" cy="4652033"/>
        </p:xfrm>
        <a:graphic>
          <a:graphicData uri="http://schemas.openxmlformats.org/drawingml/2006/table">
            <a:tbl>
              <a:tblPr firstRow="1" firstCol="1" bandRow="1"/>
              <a:tblGrid>
                <a:gridCol w="3414187">
                  <a:extLst>
                    <a:ext uri="{9D8B030D-6E8A-4147-A177-3AD203B41FA5}">
                      <a16:colId xmlns:a16="http://schemas.microsoft.com/office/drawing/2014/main" val="1836575453"/>
                    </a:ext>
                  </a:extLst>
                </a:gridCol>
                <a:gridCol w="1995044">
                  <a:extLst>
                    <a:ext uri="{9D8B030D-6E8A-4147-A177-3AD203B41FA5}">
                      <a16:colId xmlns:a16="http://schemas.microsoft.com/office/drawing/2014/main" val="2976169317"/>
                    </a:ext>
                  </a:extLst>
                </a:gridCol>
                <a:gridCol w="3561932">
                  <a:extLst>
                    <a:ext uri="{9D8B030D-6E8A-4147-A177-3AD203B41FA5}">
                      <a16:colId xmlns:a16="http://schemas.microsoft.com/office/drawing/2014/main" val="3142051985"/>
                    </a:ext>
                  </a:extLst>
                </a:gridCol>
                <a:gridCol w="1424170">
                  <a:extLst>
                    <a:ext uri="{9D8B030D-6E8A-4147-A177-3AD203B41FA5}">
                      <a16:colId xmlns:a16="http://schemas.microsoft.com/office/drawing/2014/main" val="4174300572"/>
                    </a:ext>
                  </a:extLst>
                </a:gridCol>
              </a:tblGrid>
              <a:tr h="3084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Ampére</a:t>
                      </a:r>
                      <a:endParaRPr lang="pt-B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96</a:t>
                      </a:r>
                      <a:endParaRPr lang="pt-B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Manfrinópolis</a:t>
                      </a:r>
                      <a:endParaRPr lang="pt-B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pt-B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5406807"/>
                  </a:ext>
                </a:extLst>
              </a:tr>
              <a:tr h="3084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Barracão</a:t>
                      </a:r>
                      <a:endParaRPr lang="pt-B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pt-B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Mangueirinha</a:t>
                      </a:r>
                      <a:endParaRPr lang="pt-B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pt-B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4329870"/>
                  </a:ext>
                </a:extLst>
              </a:tr>
              <a:tr h="3084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Boa Esperança do Iguaçu</a:t>
                      </a:r>
                      <a:endParaRPr lang="pt-B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198</a:t>
                      </a:r>
                      <a:endParaRPr lang="pt-B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Mariópolis</a:t>
                      </a:r>
                      <a:endParaRPr lang="pt-B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</a:t>
                      </a:r>
                      <a:endParaRPr lang="pt-B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414118"/>
                  </a:ext>
                </a:extLst>
              </a:tr>
              <a:tr h="3084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Bela Vista da Caroba</a:t>
                      </a:r>
                      <a:endParaRPr lang="pt-B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pt-B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Marmeleiro</a:t>
                      </a:r>
                      <a:endParaRPr lang="pt-B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</a:t>
                      </a:r>
                      <a:endParaRPr lang="pt-B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7717215"/>
                  </a:ext>
                </a:extLst>
              </a:tr>
              <a:tr h="3084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Bom Sucesso do Sul</a:t>
                      </a:r>
                      <a:endParaRPr lang="pt-B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endParaRPr lang="pt-B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Nova Esperança do Sudoeste</a:t>
                      </a:r>
                      <a:endParaRPr lang="pt-B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85</a:t>
                      </a:r>
                      <a:endParaRPr lang="pt-B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7378944"/>
                  </a:ext>
                </a:extLst>
              </a:tr>
              <a:tr h="3334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Chopinzinho</a:t>
                      </a:r>
                      <a:endParaRPr lang="pt-B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pt-B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Pato Branco</a:t>
                      </a:r>
                      <a:endParaRPr lang="pt-B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pt-B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4447167"/>
                  </a:ext>
                </a:extLst>
              </a:tr>
              <a:tr h="3084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Clevelândia</a:t>
                      </a:r>
                      <a:endParaRPr lang="pt-B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pt-B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Pérola do Oeste</a:t>
                      </a:r>
                      <a:endParaRPr lang="pt-B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pt-B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8900073"/>
                  </a:ext>
                </a:extLst>
              </a:tr>
              <a:tr h="3084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Coronel Domingos Soares</a:t>
                      </a:r>
                      <a:endParaRPr lang="pt-B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pt-B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Pinhal de São Bento</a:t>
                      </a:r>
                      <a:endParaRPr lang="pt-B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pt-B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2458033"/>
                  </a:ext>
                </a:extLst>
              </a:tr>
              <a:tr h="3084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Coronel Vivida</a:t>
                      </a:r>
                      <a:endParaRPr lang="pt-B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endParaRPr lang="pt-B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Renascença</a:t>
                      </a:r>
                      <a:endParaRPr lang="pt-B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pt-B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1862033"/>
                  </a:ext>
                </a:extLst>
              </a:tr>
              <a:tr h="3084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Cruzeiro do Iguaçu</a:t>
                      </a:r>
                      <a:endParaRPr lang="pt-B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pt-B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Salto do Lontra</a:t>
                      </a:r>
                      <a:endParaRPr lang="pt-B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endParaRPr lang="pt-B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3949190"/>
                  </a:ext>
                </a:extLst>
              </a:tr>
              <a:tr h="3084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Enéas Marques</a:t>
                      </a:r>
                      <a:endParaRPr lang="pt-B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pt-B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São João</a:t>
                      </a:r>
                      <a:endParaRPr lang="pt-B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pt-B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450914"/>
                  </a:ext>
                </a:extLst>
              </a:tr>
              <a:tr h="3084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Flor da Serra do Sul</a:t>
                      </a:r>
                      <a:endParaRPr lang="pt-B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  <a:endParaRPr lang="pt-B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São Jorge do Oeste</a:t>
                      </a:r>
                      <a:endParaRPr lang="pt-B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pt-B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3444028"/>
                  </a:ext>
                </a:extLst>
              </a:tr>
              <a:tr h="3084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Francisco Beltrão</a:t>
                      </a:r>
                      <a:endParaRPr lang="pt-B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pt-B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Sulina</a:t>
                      </a:r>
                      <a:endParaRPr lang="pt-B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pt-B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3480733"/>
                  </a:ext>
                </a:extLst>
              </a:tr>
              <a:tr h="3084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Honório Serpa</a:t>
                      </a:r>
                      <a:endParaRPr lang="pt-B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pt-B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Verê</a:t>
                      </a:r>
                      <a:endParaRPr lang="pt-B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pt-B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4257431"/>
                  </a:ext>
                </a:extLst>
              </a:tr>
              <a:tr h="3084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Itapejara</a:t>
                      </a: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do Oeste</a:t>
                      </a:r>
                      <a:endParaRPr lang="pt-B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72</a:t>
                      </a:r>
                      <a:endParaRPr lang="pt-B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Vitorino</a:t>
                      </a:r>
                      <a:endParaRPr lang="pt-B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</a:t>
                      </a:r>
                      <a:endParaRPr lang="pt-B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104627"/>
                  </a:ext>
                </a:extLst>
              </a:tr>
            </a:tbl>
          </a:graphicData>
        </a:graphic>
      </p:graphicFrame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EAF3E69-70F9-9C13-1ADC-414F988DF791}"/>
              </a:ext>
            </a:extLst>
          </p:cNvPr>
          <p:cNvCxnSpPr>
            <a:cxnSpLocks/>
          </p:cNvCxnSpPr>
          <p:nvPr/>
        </p:nvCxnSpPr>
        <p:spPr>
          <a:xfrm>
            <a:off x="898333" y="1828800"/>
            <a:ext cx="10455467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18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49352A-A81F-AE57-DD3A-023BEA8C9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862" y="13574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rial Narrow" panose="020B0606020202030204" pitchFamily="34" charset="0"/>
              </a:rPr>
              <a:t>Total dos 714 formulários respondidos por seção</a:t>
            </a:r>
          </a:p>
        </p:txBody>
      </p:sp>
      <p:graphicFrame>
        <p:nvGraphicFramePr>
          <p:cNvPr id="10" name="Espaço Reservado para Conteúdo 9">
            <a:extLst>
              <a:ext uri="{FF2B5EF4-FFF2-40B4-BE49-F238E27FC236}">
                <a16:creationId xmlns:a16="http://schemas.microsoft.com/office/drawing/2014/main" id="{0D3019C8-FC2D-3F4F-0E2C-4BFBC2FE0D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9943538"/>
              </p:ext>
            </p:extLst>
          </p:nvPr>
        </p:nvGraphicFramePr>
        <p:xfrm>
          <a:off x="1317810" y="1828800"/>
          <a:ext cx="10515600" cy="4590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8D19E966-BB2B-ED47-D7CE-654D3BC97D14}"/>
              </a:ext>
            </a:extLst>
          </p:cNvPr>
          <p:cNvSpPr txBox="1"/>
          <p:nvPr/>
        </p:nvSpPr>
        <p:spPr>
          <a:xfrm>
            <a:off x="1142999" y="2366682"/>
            <a:ext cx="1385048" cy="956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dirty="0">
                <a:latin typeface="Arial Narrow" panose="020B0606020202030204" pitchFamily="34" charset="0"/>
              </a:rPr>
              <a:t>Rural 442</a:t>
            </a:r>
          </a:p>
          <a:p>
            <a:pPr>
              <a:lnSpc>
                <a:spcPct val="150000"/>
              </a:lnSpc>
            </a:pPr>
            <a:r>
              <a:rPr lang="pt-BR" sz="2000" b="1" dirty="0">
                <a:latin typeface="Arial Narrow" panose="020B0606020202030204" pitchFamily="34" charset="0"/>
              </a:rPr>
              <a:t>Urbano 272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0058E7F7-7414-0E86-2977-F95E612BFDA0}"/>
              </a:ext>
            </a:extLst>
          </p:cNvPr>
          <p:cNvSpPr/>
          <p:nvPr/>
        </p:nvSpPr>
        <p:spPr>
          <a:xfrm>
            <a:off x="926725" y="2557129"/>
            <a:ext cx="168089" cy="2151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7BB4BD0F-B52C-C671-BA48-D64A87B29C52}"/>
              </a:ext>
            </a:extLst>
          </p:cNvPr>
          <p:cNvSpPr/>
          <p:nvPr/>
        </p:nvSpPr>
        <p:spPr>
          <a:xfrm>
            <a:off x="926725" y="3070304"/>
            <a:ext cx="168088" cy="21515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0212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0BAC56-CB59-B0FC-A1EE-45AA6E5A4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br>
              <a:rPr lang="pt-BR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3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HORÁRIO QUE GERALMENTE ACONTECEM AS OSCILAÇÕES</a:t>
            </a:r>
            <a:br>
              <a:rPr lang="pt-BR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3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714 RESPOSTAS</a:t>
            </a:r>
            <a:br>
              <a:rPr lang="pt-BR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FA2E2734-7D3F-41C4-948B-A82A699273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3238748"/>
              </p:ext>
            </p:extLst>
          </p:nvPr>
        </p:nvGraphicFramePr>
        <p:xfrm>
          <a:off x="838200" y="1924777"/>
          <a:ext cx="10515600" cy="4568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6523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Espaço Reservado para Conteúdo 12">
            <a:extLst>
              <a:ext uri="{FF2B5EF4-FFF2-40B4-BE49-F238E27FC236}">
                <a16:creationId xmlns:a16="http://schemas.microsoft.com/office/drawing/2014/main" id="{C6E2481F-A757-5DBA-41C9-6B36067BF9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933364"/>
            <a:ext cx="9412073" cy="5686801"/>
          </a:xfr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4B3F1681-5647-3DFB-42F7-24530A63BD0B}"/>
              </a:ext>
            </a:extLst>
          </p:cNvPr>
          <p:cNvSpPr txBox="1"/>
          <p:nvPr/>
        </p:nvSpPr>
        <p:spPr>
          <a:xfrm>
            <a:off x="8873626" y="2807737"/>
            <a:ext cx="30186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arrow" panose="020B0606020202030204" pitchFamily="34" charset="0"/>
              </a:rPr>
              <a:t>Residencial</a:t>
            </a:r>
          </a:p>
          <a:p>
            <a:endParaRPr lang="pt-BR" dirty="0">
              <a:latin typeface="Arial Narrow" panose="020B0606020202030204" pitchFamily="34" charset="0"/>
            </a:endParaRPr>
          </a:p>
          <a:p>
            <a:r>
              <a:rPr lang="pt-BR" sz="2000" b="1" dirty="0">
                <a:latin typeface="Arial Narrow" panose="020B0606020202030204" pitchFamily="34" charset="0"/>
              </a:rPr>
              <a:t>Comercial</a:t>
            </a:r>
          </a:p>
          <a:p>
            <a:endParaRPr lang="pt-BR" dirty="0">
              <a:latin typeface="Arial Narrow" panose="020B0606020202030204" pitchFamily="34" charset="0"/>
            </a:endParaRPr>
          </a:p>
          <a:p>
            <a:r>
              <a:rPr lang="pt-BR" sz="2000" b="1" dirty="0">
                <a:latin typeface="Arial Narrow" panose="020B0606020202030204" pitchFamily="34" charset="0"/>
              </a:rPr>
              <a:t>Industrial</a:t>
            </a:r>
            <a:r>
              <a:rPr lang="pt-BR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47B2BC72-1EAC-C68A-8B25-A4033BFC987C}"/>
              </a:ext>
            </a:extLst>
          </p:cNvPr>
          <p:cNvSpPr/>
          <p:nvPr/>
        </p:nvSpPr>
        <p:spPr>
          <a:xfrm>
            <a:off x="8594076" y="2958227"/>
            <a:ext cx="179482" cy="1730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5AFF6902-4BC5-9744-1694-78554C7C6BD2}"/>
              </a:ext>
            </a:extLst>
          </p:cNvPr>
          <p:cNvSpPr/>
          <p:nvPr/>
        </p:nvSpPr>
        <p:spPr>
          <a:xfrm>
            <a:off x="8596602" y="3537598"/>
            <a:ext cx="179482" cy="1890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BAFCA406-DDBC-E2AF-DC10-494707B39A4E}"/>
              </a:ext>
            </a:extLst>
          </p:cNvPr>
          <p:cNvSpPr/>
          <p:nvPr/>
        </p:nvSpPr>
        <p:spPr>
          <a:xfrm flipH="1">
            <a:off x="8594076" y="4105837"/>
            <a:ext cx="179482" cy="18908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4EED400-3594-0323-0C52-B234F2B60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t-BR" sz="3600" b="1" i="1" dirty="0">
                <a:latin typeface="Arial Narrow" panose="020B0606020202030204" pitchFamily="34" charset="0"/>
              </a:rPr>
              <a:t>Seção Urbana:</a:t>
            </a:r>
            <a:br>
              <a:rPr lang="pt-BR" b="1" dirty="0">
                <a:latin typeface="Arial Narrow" panose="020B0606020202030204" pitchFamily="34" charset="0"/>
              </a:rPr>
            </a:br>
            <a:r>
              <a:rPr lang="pt-BR" sz="3600" b="1" dirty="0">
                <a:latin typeface="Arial Narrow" panose="020B0606020202030204" pitchFamily="34" charset="0"/>
              </a:rPr>
              <a:t>Atividade predominante</a:t>
            </a:r>
            <a:br>
              <a:rPr lang="pt-BR" sz="3600" b="1" dirty="0">
                <a:latin typeface="Arial Narrow" panose="020B0606020202030204" pitchFamily="34" charset="0"/>
              </a:rPr>
            </a:br>
            <a:r>
              <a:rPr lang="pt-BR" sz="3600" b="1" dirty="0">
                <a:latin typeface="Arial Narrow" panose="020B0606020202030204" pitchFamily="34" charset="0"/>
              </a:rPr>
              <a:t>272 resposta</a:t>
            </a:r>
          </a:p>
        </p:txBody>
      </p:sp>
    </p:spTree>
    <p:extLst>
      <p:ext uri="{BB962C8B-B14F-4D97-AF65-F5344CB8AC3E}">
        <p14:creationId xmlns:p14="http://schemas.microsoft.com/office/powerpoint/2010/main" val="3620058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837DC0-90E2-FF78-724E-D1716D62D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1875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3600" b="1" i="1" dirty="0">
                <a:latin typeface="Arial Narrow" panose="020B0606020202030204" pitchFamily="34" charset="0"/>
              </a:rPr>
              <a:t>Seção Urbana:</a:t>
            </a:r>
            <a:br>
              <a:rPr lang="pt-BR" sz="3600" b="1" dirty="0">
                <a:latin typeface="Arial Narrow" panose="020B0606020202030204" pitchFamily="34" charset="0"/>
              </a:rPr>
            </a:br>
            <a:r>
              <a:rPr lang="pt-BR" sz="3600" b="1" dirty="0">
                <a:latin typeface="Arial Narrow" panose="020B0606020202030204" pitchFamily="34" charset="0"/>
              </a:rPr>
              <a:t>Ramo de atividade</a:t>
            </a:r>
            <a:br>
              <a:rPr lang="pt-BR" sz="3600" b="1" dirty="0">
                <a:latin typeface="Arial Narrow" panose="020B0606020202030204" pitchFamily="34" charset="0"/>
              </a:rPr>
            </a:br>
            <a:r>
              <a:rPr lang="pt-BR" sz="3600" b="1" dirty="0">
                <a:latin typeface="Arial Narrow" panose="020B0606020202030204" pitchFamily="34" charset="0"/>
              </a:rPr>
              <a:t>272 resposta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BF57E802-0712-41CF-DE78-D283961E10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6633441"/>
              </p:ext>
            </p:extLst>
          </p:nvPr>
        </p:nvGraphicFramePr>
        <p:xfrm>
          <a:off x="838200" y="2269476"/>
          <a:ext cx="10747873" cy="4491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BE34B7C2-7F89-1312-5E9E-3365DE5C6A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9165740"/>
              </p:ext>
            </p:extLst>
          </p:nvPr>
        </p:nvGraphicFramePr>
        <p:xfrm>
          <a:off x="504021" y="2379645"/>
          <a:ext cx="11809165" cy="4950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80968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49ECE0-BB86-0000-1210-6BD67EAB4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431" y="617417"/>
            <a:ext cx="11193138" cy="151600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3600" b="1" i="1" dirty="0">
                <a:latin typeface="Arial Narrow" panose="020B0606020202030204" pitchFamily="34" charset="0"/>
              </a:rPr>
              <a:t>Seção Urbana:</a:t>
            </a:r>
            <a:br>
              <a:rPr lang="pt-BR" sz="3600" b="1" dirty="0">
                <a:latin typeface="Arial Narrow" panose="020B0606020202030204" pitchFamily="34" charset="0"/>
              </a:rPr>
            </a:br>
            <a:r>
              <a:rPr lang="pt-BR" sz="3600" b="1" dirty="0">
                <a:latin typeface="Arial Narrow" panose="020B0606020202030204" pitchFamily="34" charset="0"/>
              </a:rPr>
              <a:t>Ocorre oscilação e falta de energia elétrica com frequência?</a:t>
            </a:r>
            <a:br>
              <a:rPr lang="pt-BR" sz="3600" b="1" dirty="0">
                <a:latin typeface="Arial Narrow" panose="020B0606020202030204" pitchFamily="34" charset="0"/>
              </a:rPr>
            </a:br>
            <a:r>
              <a:rPr lang="pt-BR" sz="3600" b="1" dirty="0">
                <a:latin typeface="Arial Narrow" panose="020B0606020202030204" pitchFamily="34" charset="0"/>
              </a:rPr>
              <a:t>272 respostas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2572338B-6B2F-D200-9737-5C14E5F7AC13}"/>
              </a:ext>
            </a:extLst>
          </p:cNvPr>
          <p:cNvSpPr txBox="1"/>
          <p:nvPr/>
        </p:nvSpPr>
        <p:spPr>
          <a:xfrm>
            <a:off x="5244028" y="4156973"/>
            <a:ext cx="1006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4,4%%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152B8FF5-3059-AD56-7F66-876F1E3855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0495508"/>
              </p:ext>
            </p:extLst>
          </p:nvPr>
        </p:nvGraphicFramePr>
        <p:xfrm>
          <a:off x="846462" y="2754216"/>
          <a:ext cx="10499075" cy="3777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1725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>
            <a:extLst>
              <a:ext uri="{FF2B5EF4-FFF2-40B4-BE49-F238E27FC236}">
                <a16:creationId xmlns:a16="http://schemas.microsoft.com/office/drawing/2014/main" id="{57F91643-0138-F257-A7EA-EE06A35FF178}"/>
              </a:ext>
            </a:extLst>
          </p:cNvPr>
          <p:cNvSpPr txBox="1"/>
          <p:nvPr/>
        </p:nvSpPr>
        <p:spPr>
          <a:xfrm>
            <a:off x="7142114" y="2900404"/>
            <a:ext cx="662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10,5</a:t>
            </a:r>
            <a:r>
              <a:rPr lang="pt-BR" sz="1200" b="1" dirty="0">
                <a:solidFill>
                  <a:schemeClr val="bg1"/>
                </a:solidFill>
              </a:rPr>
              <a:t>%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9A40B4A-40B1-BAB9-B2AB-0AC3B504F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8647"/>
            <a:ext cx="10515600" cy="13255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3600" b="1" i="1" dirty="0">
                <a:latin typeface="Arial Narrow" panose="020B0606020202030204" pitchFamily="34" charset="0"/>
              </a:rPr>
              <a:t>Seção Rural:</a:t>
            </a:r>
            <a:br>
              <a:rPr lang="pt-BR" sz="3600" b="1" dirty="0">
                <a:latin typeface="Arial Narrow" panose="020B0606020202030204" pitchFamily="34" charset="0"/>
              </a:rPr>
            </a:br>
            <a:r>
              <a:rPr lang="pt-BR" sz="3600" b="1" dirty="0">
                <a:latin typeface="Arial Narrow" panose="020B0606020202030204" pitchFamily="34" charset="0"/>
              </a:rPr>
              <a:t>Atividade predominante</a:t>
            </a:r>
            <a:br>
              <a:rPr lang="pt-BR" sz="3600" b="1" dirty="0">
                <a:latin typeface="Arial Narrow" panose="020B0606020202030204" pitchFamily="34" charset="0"/>
              </a:rPr>
            </a:br>
            <a:r>
              <a:rPr lang="pt-BR" sz="3600" b="1" dirty="0">
                <a:latin typeface="Arial Narrow" panose="020B0606020202030204" pitchFamily="34" charset="0"/>
              </a:rPr>
              <a:t>442 respostas</a:t>
            </a:r>
          </a:p>
        </p:txBody>
      </p:sp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B2E75561-2133-46EF-3837-55E18FABD5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0561730"/>
              </p:ext>
            </p:extLst>
          </p:nvPr>
        </p:nvGraphicFramePr>
        <p:xfrm>
          <a:off x="838200" y="2484763"/>
          <a:ext cx="9364336" cy="3814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9018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486951-C999-D5E3-0431-7AB627AA8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4435"/>
            <a:ext cx="10515600" cy="124899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3600" b="1" i="1" dirty="0">
                <a:latin typeface="Arial Narrow" panose="020B0606020202030204" pitchFamily="34" charset="0"/>
              </a:rPr>
              <a:t>Seção Rural:</a:t>
            </a:r>
            <a:br>
              <a:rPr lang="pt-BR" sz="3600" b="1" dirty="0">
                <a:latin typeface="Arial Narrow" panose="020B0606020202030204" pitchFamily="34" charset="0"/>
              </a:rPr>
            </a:br>
            <a:r>
              <a:rPr lang="pt-BR" sz="3600" b="1" dirty="0">
                <a:latin typeface="Arial Narrow" panose="020B0606020202030204" pitchFamily="34" charset="0"/>
              </a:rPr>
              <a:t>Ramo de atividade</a:t>
            </a:r>
            <a:br>
              <a:rPr lang="pt-BR" sz="3600" b="1" dirty="0">
                <a:latin typeface="Arial Narrow" panose="020B0606020202030204" pitchFamily="34" charset="0"/>
              </a:rPr>
            </a:br>
            <a:r>
              <a:rPr lang="pt-BR" sz="3600" b="1" dirty="0">
                <a:latin typeface="Arial Narrow" panose="020B0606020202030204" pitchFamily="34" charset="0"/>
              </a:rPr>
              <a:t>442 respostas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512F1A08-1BFB-C7B7-EAAC-A32CB5E837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2422335"/>
              </p:ext>
            </p:extLst>
          </p:nvPr>
        </p:nvGraphicFramePr>
        <p:xfrm>
          <a:off x="838200" y="1825625"/>
          <a:ext cx="10515600" cy="4507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80078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TM10001105[[fn=Cortar]]</Template>
  <TotalTime>740</TotalTime>
  <Words>239</Words>
  <Application>Microsoft Office PowerPoint</Application>
  <PresentationFormat>Widescreen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Tema do Office</vt:lpstr>
      <vt:lpstr>     </vt:lpstr>
      <vt:lpstr>Municípios que responderam formulário da AMSOP Total de municípios 30  Total de formulários respondidos 714</vt:lpstr>
      <vt:lpstr>Total dos 714 formulários respondidos por seção</vt:lpstr>
      <vt:lpstr> HORÁRIO QUE GERALMENTE ACONTECEM AS OSCILAÇÕES 714 RESPOSTAS </vt:lpstr>
      <vt:lpstr>Seção Urbana: Atividade predominante 272 resposta</vt:lpstr>
      <vt:lpstr>Seção Urbana: Ramo de atividade 272 resposta</vt:lpstr>
      <vt:lpstr>Seção Urbana: Ocorre oscilação e falta de energia elétrica com frequência? 272 respostas</vt:lpstr>
      <vt:lpstr>Seção Rural: Atividade predominante 442 respostas</vt:lpstr>
      <vt:lpstr>Seção Rural: Ramo de atividade 442 respostas</vt:lpstr>
      <vt:lpstr>Seção Rural: Ocorre oscilação e falta de energia elétrica com frequência? 442 respostas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Resposatas Formulário para avaliação e comunicação direta referentes aos serviços prestados pela Copel à população do sudoeste</dc:title>
  <dc:creator>elisa@amsop.com.br</dc:creator>
  <cp:lastModifiedBy>elisa@amsop.com.br</cp:lastModifiedBy>
  <cp:revision>17</cp:revision>
  <cp:lastPrinted>2022-05-04T13:07:17Z</cp:lastPrinted>
  <dcterms:created xsi:type="dcterms:W3CDTF">2022-05-02T18:22:16Z</dcterms:created>
  <dcterms:modified xsi:type="dcterms:W3CDTF">2022-05-04T18:26:35Z</dcterms:modified>
</cp:coreProperties>
</file>